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57" r:id="rId4"/>
    <p:sldId id="271" r:id="rId5"/>
    <p:sldId id="272" r:id="rId6"/>
    <p:sldId id="273" r:id="rId7"/>
    <p:sldId id="274" r:id="rId8"/>
    <p:sldId id="268" r:id="rId9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47" d="100"/>
          <a:sy n="147" d="100"/>
        </p:scale>
        <p:origin x="-594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tests-edu.ru/polyakov.html?id=16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616873"/>
          </a:xfrm>
        </p:spPr>
        <p:txBody>
          <a:bodyPr>
            <a:noAutofit/>
          </a:bodyPr>
          <a:lstStyle/>
          <a:p>
            <a:r>
              <a:rPr lang="ru-RU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Cambria" pitchFamily="18" charset="0"/>
              </a:rPr>
              <a:t>Стилевое форматирование</a:t>
            </a:r>
            <a:endParaRPr lang="ru-RU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  <a:ea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Cambria" pitchFamily="18" charset="0"/>
                <a:ea typeface="Cambria" pitchFamily="18" charset="0"/>
              </a:rPr>
              <a:t>Домашнее задание</a:t>
            </a:r>
            <a:endParaRPr lang="ru-RU" b="1" dirty="0">
              <a:solidFill>
                <a:srgbClr val="FF0000"/>
              </a:solidFill>
              <a:latin typeface="Cambria" pitchFamily="18" charset="0"/>
              <a:ea typeface="Cambr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Cambria" pitchFamily="18" charset="0"/>
                <a:ea typeface="Cambria" pitchFamily="18" charset="0"/>
              </a:rPr>
              <a:t>Прочитайте § 21</a:t>
            </a:r>
          </a:p>
          <a:p>
            <a:r>
              <a:rPr lang="ru-RU" dirty="0" smtClean="0">
                <a:latin typeface="Cambria" pitchFamily="18" charset="0"/>
                <a:ea typeface="Cambria" pitchFamily="18" charset="0"/>
              </a:rPr>
              <a:t>Тест для подготовки к зачетной работе </a:t>
            </a:r>
            <a:r>
              <a:rPr lang="en-US" dirty="0" smtClean="0">
                <a:latin typeface="Cambria" pitchFamily="18" charset="0"/>
                <a:ea typeface="Cambria" pitchFamily="18" charset="0"/>
                <a:hlinkClick r:id="rId2"/>
              </a:rPr>
              <a:t>https://tests-edu.ru/polyakov.html?id=</a:t>
            </a:r>
            <a:r>
              <a:rPr lang="ru-RU" dirty="0" smtClean="0">
                <a:latin typeface="Cambria" pitchFamily="18" charset="0"/>
                <a:ea typeface="Cambria" pitchFamily="18" charset="0"/>
                <a:hlinkClick r:id="rId2"/>
              </a:rPr>
              <a:t>16</a:t>
            </a:r>
            <a:endParaRPr lang="ru-RU" dirty="0" smtClean="0">
              <a:latin typeface="Cambria" pitchFamily="18" charset="0"/>
              <a:ea typeface="Cambria" pitchFamily="18" charset="0"/>
            </a:endParaRPr>
          </a:p>
          <a:p>
            <a:r>
              <a:rPr lang="ru-RU" dirty="0" smtClean="0">
                <a:latin typeface="Cambria" pitchFamily="18" charset="0"/>
                <a:ea typeface="Cambria" pitchFamily="18" charset="0"/>
              </a:rPr>
              <a:t>Выполните практическую работу по стилевому форматированию текста</a:t>
            </a:r>
            <a:endParaRPr lang="ru-RU" dirty="0">
              <a:latin typeface="Cambria" pitchFamily="18" charset="0"/>
              <a:ea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Cambria" pitchFamily="18" charset="0"/>
              </a:rPr>
              <a:t>Что называют стилем?</a:t>
            </a:r>
            <a:endParaRPr lang="ru-RU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  <a:ea typeface="Cambria" pitchFamily="18" charset="0"/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sz="half" idx="1"/>
          </p:nvPr>
        </p:nvSpPr>
        <p:spPr>
          <a:xfrm>
            <a:off x="457200" y="1071553"/>
            <a:ext cx="4038600" cy="3714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200" b="1" dirty="0" smtClean="0">
                <a:latin typeface="Cambria" pitchFamily="18" charset="0"/>
                <a:ea typeface="Cambria" pitchFamily="18" charset="0"/>
              </a:rPr>
              <a:t>Стиль</a:t>
            </a:r>
            <a:r>
              <a:rPr lang="ru-RU" sz="2200" dirty="0" smtClean="0">
                <a:latin typeface="Cambria" pitchFamily="18" charset="0"/>
                <a:ea typeface="Cambria" pitchFamily="18" charset="0"/>
              </a:rPr>
              <a:t> — это набор свойств символа или абзаца, имеющий имя.</a:t>
            </a:r>
          </a:p>
          <a:p>
            <a:pPr>
              <a:buNone/>
            </a:pPr>
            <a:r>
              <a:rPr lang="ru-RU" sz="2200" dirty="0" smtClean="0">
                <a:latin typeface="Cambria" pitchFamily="18" charset="0"/>
                <a:ea typeface="Cambria" pitchFamily="18" charset="0"/>
              </a:rPr>
              <a:t>Зачем</a:t>
            </a:r>
            <a:r>
              <a:rPr lang="en-US" sz="22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ru-RU" sz="2200" dirty="0" smtClean="0">
                <a:latin typeface="Cambria" pitchFamily="18" charset="0"/>
                <a:ea typeface="Cambria" pitchFamily="18" charset="0"/>
              </a:rPr>
              <a:t>нужны стили?</a:t>
            </a:r>
          </a:p>
          <a:p>
            <a:r>
              <a:rPr lang="ru-RU" sz="2200" dirty="0" smtClean="0">
                <a:latin typeface="Cambria" pitchFamily="18" charset="0"/>
                <a:ea typeface="Cambria" pitchFamily="18" charset="0"/>
              </a:rPr>
              <a:t>быстро применить оформление</a:t>
            </a:r>
          </a:p>
          <a:p>
            <a:r>
              <a:rPr lang="ru-RU" sz="2200" dirty="0" smtClean="0">
                <a:latin typeface="Cambria" pitchFamily="18" charset="0"/>
                <a:ea typeface="Cambria" pitchFamily="18" charset="0"/>
              </a:rPr>
              <a:t>быстро изменить оформление</a:t>
            </a:r>
          </a:p>
          <a:p>
            <a:r>
              <a:rPr lang="ru-RU" sz="2200" dirty="0" smtClean="0">
                <a:latin typeface="Cambria" pitchFamily="18" charset="0"/>
                <a:ea typeface="Cambria" pitchFamily="18" charset="0"/>
              </a:rPr>
              <a:t>автоматически построить оглавление</a:t>
            </a:r>
            <a:endParaRPr lang="ru-RU" sz="2200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9" name="Содержимое 8"/>
          <p:cNvSpPr>
            <a:spLocks noGrp="1"/>
          </p:cNvSpPr>
          <p:nvPr>
            <p:ph sz="half" idx="2"/>
          </p:nvPr>
        </p:nvSpPr>
        <p:spPr>
          <a:xfrm>
            <a:off x="4648200" y="1071553"/>
            <a:ext cx="4038600" cy="35719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200" b="1" dirty="0" smtClean="0">
                <a:latin typeface="Cambria" pitchFamily="18" charset="0"/>
                <a:ea typeface="Cambria" pitchFamily="18" charset="0"/>
              </a:rPr>
              <a:t>Стиль символов: </a:t>
            </a:r>
            <a:r>
              <a:rPr lang="ru-RU" sz="2200" dirty="0" smtClean="0">
                <a:latin typeface="Cambria" pitchFamily="18" charset="0"/>
                <a:ea typeface="Cambria" pitchFamily="18" charset="0"/>
              </a:rPr>
              <a:t>шрифт: </a:t>
            </a:r>
            <a:r>
              <a:rPr lang="ru-RU" sz="2200" dirty="0" err="1" smtClean="0">
                <a:latin typeface="Cambria" pitchFamily="18" charset="0"/>
                <a:ea typeface="Cambria" pitchFamily="18" charset="0"/>
              </a:rPr>
              <a:t>Arial</a:t>
            </a:r>
            <a:r>
              <a:rPr lang="ru-RU" sz="2200" dirty="0" smtClean="0">
                <a:latin typeface="Cambria" pitchFamily="18" charset="0"/>
                <a:ea typeface="Cambria" pitchFamily="18" charset="0"/>
              </a:rPr>
              <a:t>, кегль: 14 </a:t>
            </a:r>
            <a:r>
              <a:rPr lang="ru-RU" sz="2200" dirty="0" err="1" smtClean="0">
                <a:latin typeface="Cambria" pitchFamily="18" charset="0"/>
                <a:ea typeface="Cambria" pitchFamily="18" charset="0"/>
              </a:rPr>
              <a:t>пт</a:t>
            </a:r>
            <a:r>
              <a:rPr lang="ru-RU" sz="2200" dirty="0" smtClean="0">
                <a:latin typeface="Cambria" pitchFamily="18" charset="0"/>
                <a:ea typeface="Cambria" pitchFamily="18" charset="0"/>
              </a:rPr>
              <a:t>, полужирный, без курсива, цвет: синий</a:t>
            </a:r>
          </a:p>
          <a:p>
            <a:pPr marL="0" indent="0">
              <a:buNone/>
            </a:pPr>
            <a:r>
              <a:rPr lang="ru-RU" sz="2200" b="1" dirty="0" smtClean="0">
                <a:latin typeface="Cambria" pitchFamily="18" charset="0"/>
                <a:ea typeface="Cambria" pitchFamily="18" charset="0"/>
              </a:rPr>
              <a:t>Стиль абзацев: </a:t>
            </a:r>
            <a:r>
              <a:rPr lang="ru-RU" sz="2200" dirty="0" smtClean="0">
                <a:latin typeface="Cambria" pitchFamily="18" charset="0"/>
                <a:ea typeface="Cambria" pitchFamily="18" charset="0"/>
              </a:rPr>
              <a:t>левая граница: 0, правая граница: 16 см, абзацный отступ: 1 см, межстрочный интервал: 1,5, интервал до абзаца: 3 </a:t>
            </a:r>
            <a:r>
              <a:rPr lang="ru-RU" sz="2200" dirty="0" err="1" smtClean="0">
                <a:latin typeface="Cambria" pitchFamily="18" charset="0"/>
                <a:ea typeface="Cambria" pitchFamily="18" charset="0"/>
              </a:rPr>
              <a:t>пт</a:t>
            </a:r>
            <a:r>
              <a:rPr lang="ru-RU" sz="2200" dirty="0" smtClean="0">
                <a:latin typeface="Cambria" pitchFamily="18" charset="0"/>
                <a:ea typeface="Cambria" pitchFamily="18" charset="0"/>
              </a:rPr>
              <a:t>, интервал после абзаца: 6 </a:t>
            </a:r>
            <a:r>
              <a:rPr lang="ru-RU" sz="2200" dirty="0" err="1" smtClean="0">
                <a:latin typeface="Cambria" pitchFamily="18" charset="0"/>
                <a:ea typeface="Cambria" pitchFamily="18" charset="0"/>
              </a:rPr>
              <a:t>пт</a:t>
            </a:r>
            <a:endParaRPr lang="ru-RU" sz="2200" dirty="0">
              <a:latin typeface="Cambria" pitchFamily="18" charset="0"/>
              <a:ea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build="p"/>
      <p:bldP spid="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4000" b="1" dirty="0" smtClean="0">
                <a:latin typeface="Cambria" pitchFamily="18" charset="0"/>
                <a:ea typeface="Cambria" pitchFamily="18" charset="0"/>
              </a:rPr>
              <a:t>Применение готовых стилей</a:t>
            </a:r>
            <a:endParaRPr lang="ru-RU" sz="4000" b="1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71472" y="2428874"/>
            <a:ext cx="2609850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400" b="1" dirty="0">
                <a:solidFill>
                  <a:srgbClr val="333399"/>
                </a:solidFill>
                <a:latin typeface="Cambria" pitchFamily="18" charset="0"/>
                <a:ea typeface="Cambria" pitchFamily="18" charset="0"/>
              </a:rPr>
              <a:t>Word (</a:t>
            </a:r>
            <a:r>
              <a:rPr lang="ru-RU" sz="2400" b="1" dirty="0">
                <a:solidFill>
                  <a:srgbClr val="333399"/>
                </a:solidFill>
                <a:latin typeface="Cambria" pitchFamily="18" charset="0"/>
                <a:ea typeface="Cambria" pitchFamily="18" charset="0"/>
              </a:rPr>
              <a:t>Главная</a:t>
            </a:r>
            <a:r>
              <a:rPr lang="en-US" sz="2400" b="1" dirty="0">
                <a:solidFill>
                  <a:srgbClr val="333399"/>
                </a:solidFill>
                <a:latin typeface="Cambria" pitchFamily="18" charset="0"/>
                <a:ea typeface="Cambria" pitchFamily="18" charset="0"/>
              </a:rPr>
              <a:t>)</a:t>
            </a:r>
            <a:r>
              <a:rPr lang="ru-RU" sz="2400" b="1" dirty="0">
                <a:solidFill>
                  <a:srgbClr val="333399"/>
                </a:solidFill>
                <a:latin typeface="Cambria" pitchFamily="18" charset="0"/>
                <a:ea typeface="Cambria" pitchFamily="18" charset="0"/>
              </a:rPr>
              <a:t>:</a:t>
            </a:r>
            <a:endParaRPr lang="ru-RU" b="1" dirty="0">
              <a:solidFill>
                <a:srgbClr val="333399"/>
              </a:solidFill>
              <a:latin typeface="Cambria" pitchFamily="18" charset="0"/>
              <a:ea typeface="Cambria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" y="1325563"/>
            <a:ext cx="8169275" cy="96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571472" y="3071816"/>
            <a:ext cx="4078287" cy="831850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400" b="1" dirty="0">
                <a:solidFill>
                  <a:srgbClr val="333399"/>
                </a:solidFill>
                <a:latin typeface="Cambria" pitchFamily="18" charset="0"/>
                <a:ea typeface="Cambria" pitchFamily="18" charset="0"/>
              </a:rPr>
              <a:t>Writer</a:t>
            </a:r>
            <a:r>
              <a:rPr lang="ru-RU" sz="2400" b="1" dirty="0">
                <a:solidFill>
                  <a:srgbClr val="333399"/>
                </a:solidFill>
                <a:latin typeface="Cambria" pitchFamily="18" charset="0"/>
                <a:ea typeface="Cambria" pitchFamily="18" charset="0"/>
              </a:rPr>
              <a:t>:</a:t>
            </a:r>
            <a:endParaRPr lang="en-US" sz="2400" b="1" dirty="0">
              <a:solidFill>
                <a:srgbClr val="333399"/>
              </a:solidFill>
              <a:latin typeface="Cambria" pitchFamily="18" charset="0"/>
              <a:ea typeface="Cambria" pitchFamily="18" charset="0"/>
            </a:endParaRPr>
          </a:p>
          <a:p>
            <a:pPr eaLnBrk="1" hangingPunct="1">
              <a:defRPr/>
            </a:pPr>
            <a:r>
              <a:rPr lang="en-US" sz="2400" dirty="0">
                <a:latin typeface="Cambria" pitchFamily="18" charset="0"/>
                <a:ea typeface="Cambria" pitchFamily="18" charset="0"/>
              </a:rPr>
              <a:t>     </a:t>
            </a:r>
            <a:r>
              <a:rPr lang="ru-RU" sz="2400" dirty="0">
                <a:latin typeface="Cambria" pitchFamily="18" charset="0"/>
                <a:ea typeface="Cambria" pitchFamily="18" charset="0"/>
              </a:rPr>
              <a:t>Формат – Стили </a:t>
            </a:r>
            <a:r>
              <a:rPr lang="en-US" sz="2400" dirty="0">
                <a:latin typeface="Cambria" pitchFamily="18" charset="0"/>
                <a:ea typeface="Cambria" pitchFamily="18" charset="0"/>
              </a:rPr>
              <a:t>(F11)</a:t>
            </a:r>
            <a:endParaRPr lang="ru-RU" dirty="0">
              <a:latin typeface="Cambria" pitchFamily="18" charset="0"/>
              <a:ea typeface="Cambria" pitchFamily="18" charset="0"/>
            </a:endParaRPr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0694" y="1071552"/>
            <a:ext cx="2338388" cy="3832225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</p:pic>
      <p:sp>
        <p:nvSpPr>
          <p:cNvPr id="11" name="Прямоугольник 10"/>
          <p:cNvSpPr/>
          <p:nvPr/>
        </p:nvSpPr>
        <p:spPr>
          <a:xfrm>
            <a:off x="571472" y="4000510"/>
            <a:ext cx="4078287" cy="831850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ru-RU" sz="2400" b="1" dirty="0">
                <a:solidFill>
                  <a:srgbClr val="333399"/>
                </a:solidFill>
                <a:latin typeface="Cambria" pitchFamily="18" charset="0"/>
                <a:ea typeface="Cambria" pitchFamily="18" charset="0"/>
              </a:rPr>
              <a:t>Изменение стиля:</a:t>
            </a:r>
            <a:endParaRPr lang="en-US" sz="2400" b="1" dirty="0">
              <a:solidFill>
                <a:srgbClr val="333399"/>
              </a:solidFill>
              <a:latin typeface="Cambria" pitchFamily="18" charset="0"/>
              <a:ea typeface="Cambria" pitchFamily="18" charset="0"/>
            </a:endParaRPr>
          </a:p>
          <a:p>
            <a:pPr eaLnBrk="1" hangingPunct="1">
              <a:defRPr/>
            </a:pPr>
            <a:r>
              <a:rPr lang="en-US" sz="2400" dirty="0">
                <a:latin typeface="Cambria" pitchFamily="18" charset="0"/>
                <a:ea typeface="Cambria" pitchFamily="18" charset="0"/>
              </a:rPr>
              <a:t>     </a:t>
            </a:r>
            <a:r>
              <a:rPr lang="ru-RU" sz="2400" dirty="0" err="1" smtClean="0">
                <a:latin typeface="Cambria" pitchFamily="18" charset="0"/>
                <a:ea typeface="Cambria" pitchFamily="18" charset="0"/>
              </a:rPr>
              <a:t>пкм</a:t>
            </a:r>
            <a:r>
              <a:rPr lang="ru-RU" sz="2400" dirty="0" smtClean="0">
                <a:latin typeface="Cambria" pitchFamily="18" charset="0"/>
                <a:ea typeface="Cambria" pitchFamily="18" charset="0"/>
              </a:rPr>
              <a:t> – </a:t>
            </a:r>
            <a:r>
              <a:rPr lang="ru-RU" sz="2400" dirty="0">
                <a:latin typeface="Cambria" pitchFamily="18" charset="0"/>
                <a:ea typeface="Cambria" pitchFamily="18" charset="0"/>
              </a:rPr>
              <a:t>Изменить</a:t>
            </a:r>
            <a:endParaRPr lang="ru-RU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3357554" y="2285998"/>
            <a:ext cx="428628" cy="2260600"/>
          </a:xfrm>
          <a:custGeom>
            <a:avLst/>
            <a:gdLst>
              <a:gd name="T0" fmla="*/ 0 w 685800"/>
              <a:gd name="T1" fmla="*/ 2260600 h 2260600"/>
              <a:gd name="T2" fmla="*/ 406400 w 685800"/>
              <a:gd name="T3" fmla="*/ 0 h 2260600"/>
              <a:gd name="T4" fmla="*/ 0 60000 65536"/>
              <a:gd name="T5" fmla="*/ 0 60000 65536"/>
              <a:gd name="T6" fmla="*/ 0 w 685800"/>
              <a:gd name="T7" fmla="*/ 0 h 2260600"/>
              <a:gd name="T8" fmla="*/ 685800 w 685800"/>
              <a:gd name="T9" fmla="*/ 2260600 h 22606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85800" h="2260600">
                <a:moveTo>
                  <a:pt x="0" y="2260600"/>
                </a:moveTo>
                <a:cubicBezTo>
                  <a:pt x="381000" y="1651000"/>
                  <a:pt x="685800" y="673100"/>
                  <a:pt x="406400" y="0"/>
                </a:cubicBezTo>
              </a:path>
            </a:pathLst>
          </a:custGeom>
          <a:noFill/>
          <a:ln w="12700" cap="flat" cmpd="sng" algn="ctr">
            <a:solidFill>
              <a:srgbClr val="FF0000"/>
            </a:solidFill>
            <a:prstDash val="solid"/>
            <a:round/>
            <a:headEnd type="oval" w="sm" len="sm"/>
            <a:tailEnd type="triangle" w="med" len="lg"/>
          </a:ln>
        </p:spPr>
        <p:txBody>
          <a:bodyPr/>
          <a:lstStyle/>
          <a:p>
            <a:endParaRPr lang="ru-RU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>
            <a:off x="3571868" y="2143122"/>
            <a:ext cx="1857388" cy="2500330"/>
          </a:xfrm>
          <a:custGeom>
            <a:avLst/>
            <a:gdLst>
              <a:gd name="T0" fmla="*/ 0 w 1358900"/>
              <a:gd name="T1" fmla="*/ 520700 h 520700"/>
              <a:gd name="T2" fmla="*/ 1358900 w 1358900"/>
              <a:gd name="T3" fmla="*/ 152400 h 520700"/>
              <a:gd name="T4" fmla="*/ 0 60000 65536"/>
              <a:gd name="T5" fmla="*/ 0 60000 65536"/>
              <a:gd name="T6" fmla="*/ 0 w 1358900"/>
              <a:gd name="T7" fmla="*/ 0 h 520700"/>
              <a:gd name="T8" fmla="*/ 1358900 w 1358900"/>
              <a:gd name="T9" fmla="*/ 520700 h 5207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358900" h="520700">
                <a:moveTo>
                  <a:pt x="0" y="520700"/>
                </a:moveTo>
                <a:cubicBezTo>
                  <a:pt x="393700" y="38100"/>
                  <a:pt x="812800" y="0"/>
                  <a:pt x="1358900" y="152400"/>
                </a:cubicBezTo>
              </a:path>
            </a:pathLst>
          </a:custGeom>
          <a:noFill/>
          <a:ln w="12700" cap="flat" cmpd="sng" algn="ctr">
            <a:solidFill>
              <a:srgbClr val="FF0000"/>
            </a:solidFill>
            <a:prstDash val="solid"/>
            <a:round/>
            <a:headEnd type="oval" w="sm" len="sm"/>
            <a:tailEnd type="triangle" w="med" len="lg"/>
          </a:ln>
        </p:spPr>
        <p:txBody>
          <a:bodyPr/>
          <a:lstStyle/>
          <a:p>
            <a:endParaRPr lang="ru-RU">
              <a:latin typeface="Cambria" pitchFamily="18" charset="0"/>
              <a:ea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1" grpId="0"/>
      <p:bldP spid="12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sz="4000" b="1" dirty="0" smtClean="0">
                <a:latin typeface="Cambria" pitchFamily="18" charset="0"/>
                <a:ea typeface="Cambria" pitchFamily="18" charset="0"/>
              </a:rPr>
              <a:t>Стили на основе образца и «с нуля»</a:t>
            </a:r>
            <a:endParaRPr lang="ru-RU" sz="4000" b="1" dirty="0">
              <a:latin typeface="Cambria" pitchFamily="18" charset="0"/>
              <a:ea typeface="Cambria" pitchFamily="18" charset="0"/>
            </a:endParaRPr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28" y="1214428"/>
            <a:ext cx="6234846" cy="3591271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4000" b="1" dirty="0" smtClean="0">
                <a:latin typeface="Cambria" pitchFamily="18" charset="0"/>
                <a:ea typeface="Cambria" pitchFamily="18" charset="0"/>
              </a:rPr>
              <a:t>Создание стиля в </a:t>
            </a:r>
            <a:r>
              <a:rPr lang="en-US" sz="4000" b="1" dirty="0" smtClean="0">
                <a:latin typeface="Cambria" pitchFamily="18" charset="0"/>
                <a:ea typeface="Cambria" pitchFamily="18" charset="0"/>
              </a:rPr>
              <a:t>Word</a:t>
            </a:r>
            <a:endParaRPr lang="ru-RU" sz="4000" b="1" dirty="0">
              <a:latin typeface="Cambria" pitchFamily="18" charset="0"/>
              <a:ea typeface="Cambria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1285866"/>
            <a:ext cx="3528889" cy="2764445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</p:pic>
      <p:grpSp>
        <p:nvGrpSpPr>
          <p:cNvPr id="6" name="Группа 9"/>
          <p:cNvGrpSpPr>
            <a:grpSpLocks/>
          </p:cNvGrpSpPr>
          <p:nvPr/>
        </p:nvGrpSpPr>
        <p:grpSpPr bwMode="auto">
          <a:xfrm>
            <a:off x="714348" y="2714626"/>
            <a:ext cx="4286280" cy="857256"/>
            <a:chOff x="1727200" y="3062516"/>
            <a:chExt cx="6121400" cy="1077684"/>
          </a:xfrm>
        </p:grpSpPr>
        <p:sp>
          <p:nvSpPr>
            <p:cNvPr id="7" name="Скругленный прямоугольник 7"/>
            <p:cNvSpPr>
              <a:spLocks noChangeArrowheads="1"/>
            </p:cNvSpPr>
            <p:nvPr/>
          </p:nvSpPr>
          <p:spPr bwMode="auto">
            <a:xfrm>
              <a:off x="1727200" y="3733800"/>
              <a:ext cx="5156200" cy="406400"/>
            </a:xfrm>
            <a:prstGeom prst="roundRect">
              <a:avLst>
                <a:gd name="adj" fmla="val 16667"/>
              </a:avLst>
            </a:prstGeom>
            <a:noFill/>
            <a:ln w="19050" algn="ctr">
              <a:solidFill>
                <a:srgbClr val="FF0000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pPr eaLnBrk="1" hangingPunct="1"/>
              <a:endParaRPr lang="ru-RU" altLang="ru-RU"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8" name="Скругленная прямоугольная выноска 7"/>
            <p:cNvSpPr/>
            <p:nvPr/>
          </p:nvSpPr>
          <p:spPr bwMode="auto">
            <a:xfrm>
              <a:off x="6012180" y="3062516"/>
              <a:ext cx="1836420" cy="449035"/>
            </a:xfrm>
            <a:prstGeom prst="wedgeRoundRectCallout">
              <a:avLst>
                <a:gd name="adj1" fmla="val -46845"/>
                <a:gd name="adj2" fmla="val 91654"/>
                <a:gd name="adj3" fmla="val 16667"/>
              </a:avLst>
            </a:prstGeom>
            <a:solidFill>
              <a:srgbClr val="FFFF99"/>
            </a:solidFill>
            <a:ln w="12700" cap="flat" cmpd="sng" algn="ctr">
              <a:noFill/>
              <a:prstDash val="solid"/>
              <a:round/>
              <a:headEnd type="none" w="med" len="med"/>
              <a:tailEnd type="triangl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9pPr>
            </a:lstStyle>
            <a:p>
              <a:pPr algn="ctr" eaLnBrk="1" hangingPunct="1">
                <a:lnSpc>
                  <a:spcPct val="80000"/>
                </a:lnSpc>
                <a:defRPr/>
              </a:pPr>
              <a:r>
                <a:rPr lang="ru-RU" sz="2400" dirty="0" err="1" smtClean="0">
                  <a:latin typeface="Cambria" pitchFamily="18" charset="0"/>
                  <a:ea typeface="Cambria" pitchFamily="18" charset="0"/>
                </a:rPr>
                <a:t>лкм</a:t>
              </a:r>
              <a:endParaRPr lang="ru-RU" sz="2400" dirty="0">
                <a:latin typeface="Cambria" pitchFamily="18" charset="0"/>
                <a:ea typeface="Cambria" pitchFamily="18" charset="0"/>
              </a:endParaRPr>
            </a:p>
          </p:txBody>
        </p:sp>
      </p:grp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28" y="3286130"/>
            <a:ext cx="2689860" cy="1348740"/>
          </a:xfrm>
          <a:prstGeom prst="rect">
            <a:avLst/>
          </a:prstGeom>
          <a:noFill/>
          <a:ln w="76200">
            <a:solidFill>
              <a:srgbClr val="E6E6FF"/>
            </a:solidFill>
            <a:miter lim="800000"/>
            <a:headEnd/>
            <a:tailEnd type="none" w="lg" len="lg"/>
          </a:ln>
        </p:spPr>
      </p:pic>
      <p:sp>
        <p:nvSpPr>
          <p:cNvPr id="10" name="Скругленная прямоугольная выноска 9"/>
          <p:cNvSpPr/>
          <p:nvPr/>
        </p:nvSpPr>
        <p:spPr bwMode="auto">
          <a:xfrm>
            <a:off x="6643702" y="3929072"/>
            <a:ext cx="1246187" cy="357189"/>
          </a:xfrm>
          <a:prstGeom prst="wedgeRoundRectCallout">
            <a:avLst>
              <a:gd name="adj1" fmla="val -46845"/>
              <a:gd name="adj2" fmla="val 91654"/>
              <a:gd name="adj3" fmla="val 16667"/>
            </a:avLst>
          </a:prstGeom>
          <a:solidFill>
            <a:srgbClr val="FFFF99"/>
          </a:solidFill>
          <a:ln w="12700" cap="flat" cmpd="sng" algn="ctr">
            <a:noFill/>
            <a:prstDash val="solid"/>
            <a:round/>
            <a:headEnd type="none" w="med" len="med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algn="ctr" eaLnBrk="1" hangingPunct="1">
              <a:lnSpc>
                <a:spcPct val="80000"/>
              </a:lnSpc>
              <a:defRPr/>
            </a:pPr>
            <a:r>
              <a:rPr lang="ru-RU" sz="2400" dirty="0" err="1" smtClean="0">
                <a:latin typeface="Cambria" pitchFamily="18" charset="0"/>
                <a:ea typeface="Cambria" pitchFamily="18" charset="0"/>
              </a:rPr>
              <a:t>лкм</a:t>
            </a:r>
            <a:endParaRPr lang="ru-RU" sz="2400" dirty="0">
              <a:latin typeface="Cambria" pitchFamily="18" charset="0"/>
              <a:ea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4000" b="1" dirty="0" smtClean="0">
                <a:latin typeface="Cambria" pitchFamily="18" charset="0"/>
                <a:ea typeface="Cambria" pitchFamily="18" charset="0"/>
              </a:rPr>
              <a:t>Создание стиля в </a:t>
            </a:r>
            <a:r>
              <a:rPr lang="en-US" sz="4000" b="1" dirty="0" smtClean="0">
                <a:latin typeface="Cambria" pitchFamily="18" charset="0"/>
                <a:ea typeface="Cambria" pitchFamily="18" charset="0"/>
              </a:rPr>
              <a:t>Writer</a:t>
            </a:r>
            <a:endParaRPr lang="ru-RU" sz="4000" b="1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473508" y="1608556"/>
            <a:ext cx="4078287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ru-RU" sz="2400" dirty="0" smtClean="0">
                <a:latin typeface="Cambria" pitchFamily="18" charset="0"/>
                <a:ea typeface="Cambria" pitchFamily="18" charset="0"/>
              </a:rPr>
              <a:t>Формат </a:t>
            </a:r>
            <a:r>
              <a:rPr lang="ru-RU" sz="2400" dirty="0">
                <a:latin typeface="Cambria" pitchFamily="18" charset="0"/>
                <a:ea typeface="Cambria" pitchFamily="18" charset="0"/>
              </a:rPr>
              <a:t>– Стили </a:t>
            </a:r>
            <a:r>
              <a:rPr lang="en-US" sz="2400" dirty="0">
                <a:latin typeface="Cambria" pitchFamily="18" charset="0"/>
                <a:ea typeface="Cambria" pitchFamily="18" charset="0"/>
              </a:rPr>
              <a:t>(F11)</a:t>
            </a:r>
            <a:endParaRPr lang="ru-RU" dirty="0">
              <a:latin typeface="Cambria" pitchFamily="18" charset="0"/>
              <a:ea typeface="Cambria" pitchFamily="18" charset="0"/>
            </a:endParaRPr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72132" y="1071552"/>
            <a:ext cx="2338388" cy="3832225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</p:pic>
      <p:sp>
        <p:nvSpPr>
          <p:cNvPr id="13" name="Скругленная прямоугольная выноска 12"/>
          <p:cNvSpPr/>
          <p:nvPr/>
        </p:nvSpPr>
        <p:spPr bwMode="auto">
          <a:xfrm>
            <a:off x="2571736" y="2643188"/>
            <a:ext cx="2673350" cy="1219200"/>
          </a:xfrm>
          <a:prstGeom prst="wedgeRoundRectCallout">
            <a:avLst>
              <a:gd name="adj1" fmla="val 70277"/>
              <a:gd name="adj2" fmla="val -25886"/>
              <a:gd name="adj3" fmla="val 16667"/>
            </a:avLst>
          </a:prstGeom>
          <a:solidFill>
            <a:srgbClr val="FFFF99"/>
          </a:solidFill>
          <a:ln w="12700" cap="flat" cmpd="sng" algn="ctr">
            <a:noFill/>
            <a:prstDash val="solid"/>
            <a:round/>
            <a:headEnd type="none" w="med" len="med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algn="ctr" eaLnBrk="1" hangingPunct="1">
              <a:lnSpc>
                <a:spcPct val="80000"/>
              </a:lnSpc>
              <a:defRPr/>
            </a:pPr>
            <a:r>
              <a:rPr lang="ru-RU" sz="2400" dirty="0" err="1" smtClean="0">
                <a:latin typeface="Cambria" pitchFamily="18" charset="0"/>
                <a:ea typeface="Cambria" pitchFamily="18" charset="0"/>
              </a:rPr>
              <a:t>пкм</a:t>
            </a:r>
            <a:r>
              <a:rPr lang="ru-RU" sz="2400" dirty="0" smtClean="0">
                <a:latin typeface="Cambria" pitchFamily="18" charset="0"/>
                <a:ea typeface="Cambria" pitchFamily="18" charset="0"/>
              </a:rPr>
              <a:t> – Создать</a:t>
            </a:r>
          </a:p>
          <a:p>
            <a:pPr algn="ctr" eaLnBrk="1" hangingPunct="1">
              <a:lnSpc>
                <a:spcPct val="80000"/>
              </a:lnSpc>
              <a:defRPr/>
            </a:pPr>
            <a:r>
              <a:rPr lang="ru-RU" sz="2400" dirty="0" smtClean="0">
                <a:latin typeface="Cambria" pitchFamily="18" charset="0"/>
                <a:ea typeface="Cambria" pitchFamily="18" charset="0"/>
              </a:rPr>
              <a:t>(на основе выделенного)</a:t>
            </a:r>
            <a:endParaRPr lang="ru-RU" sz="2400" dirty="0">
              <a:latin typeface="Cambria" pitchFamily="18" charset="0"/>
              <a:ea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1" grpId="0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Cambria" pitchFamily="18" charset="0"/>
              </a:rPr>
              <a:t>Спасибо за внимание!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  <a:ea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496</TotalTime>
  <Words>172</Words>
  <PresentationFormat>Экран (16:9)</PresentationFormat>
  <Paragraphs>28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Стилевое форматирование</vt:lpstr>
      <vt:lpstr>Домашнее задание</vt:lpstr>
      <vt:lpstr>Что называют стилем?</vt:lpstr>
      <vt:lpstr>Применение готовых стилей</vt:lpstr>
      <vt:lpstr>Стили на основе образца и «с нуля»</vt:lpstr>
      <vt:lpstr>Создание стиля в Word</vt:lpstr>
      <vt:lpstr>Создание стиля в Writer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Техника безопасности в кабинете информатики</dc:title>
  <dc:creator>Пользователь</dc:creator>
  <cp:lastModifiedBy>Пользователь</cp:lastModifiedBy>
  <cp:revision>93</cp:revision>
  <dcterms:created xsi:type="dcterms:W3CDTF">2021-09-01T12:41:30Z</dcterms:created>
  <dcterms:modified xsi:type="dcterms:W3CDTF">2022-11-30T18:38:59Z</dcterms:modified>
</cp:coreProperties>
</file>