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6" r:id="rId9"/>
    <p:sldId id="267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59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616873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Cambria" pitchFamily="18" charset="0"/>
                <a:ea typeface="Cambria" pitchFamily="18" charset="0"/>
              </a:rPr>
              <a:t>Целочисленные вычисления на языке </a:t>
            </a:r>
            <a:r>
              <a:rPr lang="ru-RU" sz="5400" b="1" dirty="0" err="1" smtClean="0">
                <a:latin typeface="Cambria" pitchFamily="18" charset="0"/>
                <a:ea typeface="Cambria" pitchFamily="18" charset="0"/>
              </a:rPr>
              <a:t>Pascal</a:t>
            </a:r>
            <a:endParaRPr lang="ru-RU" sz="54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75031"/>
            <a:ext cx="8229600" cy="4447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err="1" smtClean="0">
                <a:latin typeface="Cambria" pitchFamily="18" charset="0"/>
                <a:ea typeface="Cambria" pitchFamily="18" charset="0"/>
              </a:rPr>
              <a:t>var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 – начало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секции описания переменных</a:t>
            </a:r>
          </a:p>
          <a:p>
            <a:pPr>
              <a:buNone/>
            </a:pPr>
            <a:r>
              <a:rPr lang="ru-RU" sz="2400" b="1" dirty="0" err="1" smtClean="0">
                <a:latin typeface="Cambria" pitchFamily="18" charset="0"/>
                <a:ea typeface="Cambria" pitchFamily="18" charset="0"/>
              </a:rPr>
              <a:t>a</a:t>
            </a:r>
            <a:r>
              <a:rPr lang="ru-RU" sz="2400" b="1" dirty="0" smtClean="0">
                <a:latin typeface="Cambria" pitchFamily="18" charset="0"/>
                <a:ea typeface="Cambria" pitchFamily="18" charset="0"/>
              </a:rPr>
              <a:t>, </a:t>
            </a:r>
            <a:r>
              <a:rPr lang="ru-RU" sz="2400" b="1" dirty="0" err="1" smtClean="0">
                <a:latin typeface="Cambria" pitchFamily="18" charset="0"/>
                <a:ea typeface="Cambria" pitchFamily="18" charset="0"/>
              </a:rPr>
              <a:t>b</a:t>
            </a:r>
            <a:r>
              <a:rPr lang="ru-RU" sz="2400" b="1" dirty="0" smtClean="0">
                <a:latin typeface="Cambria" pitchFamily="18" charset="0"/>
                <a:ea typeface="Cambria" pitchFamily="18" charset="0"/>
              </a:rPr>
              <a:t>, Prog1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–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идентификаторы (имена) различных объектов</a:t>
            </a:r>
          </a:p>
          <a:p>
            <a:pPr>
              <a:buNone/>
            </a:pPr>
            <a:r>
              <a:rPr lang="ru-RU" sz="2400" b="1" dirty="0" err="1" smtClean="0">
                <a:latin typeface="Cambria" pitchFamily="18" charset="0"/>
                <a:ea typeface="Cambria" pitchFamily="18" charset="0"/>
              </a:rPr>
              <a:t>a</a:t>
            </a:r>
            <a:r>
              <a:rPr lang="ru-RU" sz="2400" b="1" dirty="0" smtClean="0">
                <a:latin typeface="Cambria" pitchFamily="18" charset="0"/>
                <a:ea typeface="Cambria" pitchFamily="18" charset="0"/>
              </a:rPr>
              <a:t>, </a:t>
            </a:r>
            <a:r>
              <a:rPr lang="ru-RU" sz="2400" b="1" dirty="0" err="1" smtClean="0">
                <a:latin typeface="Cambria" pitchFamily="18" charset="0"/>
                <a:ea typeface="Cambria" pitchFamily="18" charset="0"/>
              </a:rPr>
              <a:t>b</a:t>
            </a:r>
            <a:r>
              <a:rPr lang="ru-RU" sz="24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–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переменные целочисленного (</a:t>
            </a:r>
            <a:r>
              <a:rPr lang="ru-RU" sz="2400" i="1" dirty="0" err="1" smtClean="0">
                <a:latin typeface="Cambria" pitchFamily="18" charset="0"/>
                <a:ea typeface="Cambria" pitchFamily="18" charset="0"/>
              </a:rPr>
              <a:t>integer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) типа</a:t>
            </a:r>
          </a:p>
          <a:p>
            <a:pPr>
              <a:buNone/>
            </a:pPr>
            <a:r>
              <a:rPr lang="en-US" sz="2400" b="1" dirty="0" smtClean="0">
                <a:latin typeface="Cambria" pitchFamily="18" charset="0"/>
                <a:ea typeface="Cambria" pitchFamily="18" charset="0"/>
              </a:rPr>
              <a:t>integer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 –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целочисленный тип</a:t>
            </a:r>
          </a:p>
          <a:p>
            <a:pPr>
              <a:buNone/>
            </a:pPr>
            <a:r>
              <a:rPr lang="en-US" sz="2400" b="1" dirty="0" smtClean="0">
                <a:latin typeface="Cambria" pitchFamily="18" charset="0"/>
                <a:ea typeface="Cambria" pitchFamily="18" charset="0"/>
              </a:rPr>
              <a:t>write, </a:t>
            </a:r>
            <a:r>
              <a:rPr lang="en-US" sz="2400" b="1" dirty="0" err="1" smtClean="0">
                <a:latin typeface="Cambria" pitchFamily="18" charset="0"/>
                <a:ea typeface="Cambria" pitchFamily="18" charset="0"/>
              </a:rPr>
              <a:t>writeln</a:t>
            </a:r>
            <a:r>
              <a:rPr lang="en-US" sz="24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–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операторы вывода</a:t>
            </a:r>
          </a:p>
          <a:p>
            <a:pPr>
              <a:buNone/>
            </a:pPr>
            <a:r>
              <a:rPr lang="en-US" sz="2400" b="1" dirty="0" err="1" smtClean="0">
                <a:latin typeface="Cambria" pitchFamily="18" charset="0"/>
                <a:ea typeface="Cambria" pitchFamily="18" charset="0"/>
              </a:rPr>
              <a:t>readln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 –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оператор ввода</a:t>
            </a:r>
          </a:p>
          <a:p>
            <a:pPr>
              <a:buNone/>
            </a:pPr>
            <a:r>
              <a:rPr lang="ru-RU" sz="2400" b="1" dirty="0" smtClean="0">
                <a:latin typeface="Cambria" pitchFamily="18" charset="0"/>
                <a:ea typeface="Cambria" pitchFamily="18" charset="0"/>
              </a:rPr>
              <a:t>b:=a+1 </a:t>
            </a:r>
            <a:r>
              <a:rPr lang="ru-RU" sz="2400" dirty="0" smtClean="0">
                <a:latin typeface="Cambria" pitchFamily="18" charset="0"/>
                <a:ea typeface="Cambria" pitchFamily="18" charset="0"/>
              </a:rPr>
              <a:t>–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оператор присваивания (переменной </a:t>
            </a:r>
            <a:r>
              <a:rPr lang="ru-RU" sz="2400" i="1" dirty="0" err="1" smtClean="0">
                <a:latin typeface="Cambria" pitchFamily="18" charset="0"/>
                <a:ea typeface="Cambria" pitchFamily="18" charset="0"/>
              </a:rPr>
              <a:t>b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 присваивается значение выражения a+1)</a:t>
            </a:r>
          </a:p>
          <a:p>
            <a:pPr>
              <a:buNone/>
            </a:pPr>
            <a:r>
              <a:rPr lang="en-US" sz="2400" b="1" dirty="0" smtClean="0">
                <a:latin typeface="Cambria" pitchFamily="18" charset="0"/>
                <a:ea typeface="Cambria" pitchFamily="18" charset="0"/>
              </a:rPr>
              <a:t>begin ... end </a:t>
            </a:r>
            <a:r>
              <a:rPr lang="en-US" sz="2400" dirty="0" smtClean="0">
                <a:latin typeface="Cambria" pitchFamily="18" charset="0"/>
                <a:ea typeface="Cambria" pitchFamily="18" charset="0"/>
              </a:rPr>
              <a:t>– </a:t>
            </a:r>
            <a:r>
              <a:rPr lang="ru-RU" sz="2400" i="1" dirty="0" smtClean="0">
                <a:latin typeface="Cambria" pitchFamily="18" charset="0"/>
                <a:ea typeface="Cambria" pitchFamily="18" charset="0"/>
              </a:rPr>
              <a:t>операторные скобки</a:t>
            </a:r>
            <a:endParaRPr lang="ru-RU" sz="24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303507"/>
            <a:ext cx="8229600" cy="318736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14990"/>
            <a:ext cx="8229600" cy="176439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99128"/>
            <a:ext cx="8229600" cy="179611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34939"/>
            <a:ext cx="8229600" cy="272449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Задания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7" name="Содержимое 6" descr="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29195"/>
            <a:ext cx="8229600" cy="333598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Задания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9" name="Содержимое 8" descr="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479" y="1200150"/>
            <a:ext cx="7797042" cy="339407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mbria" pitchFamily="18" charset="0"/>
                <a:ea typeface="Cambria" pitchFamily="18" charset="0"/>
              </a:rPr>
              <a:t>Задания</a:t>
            </a:r>
            <a:endParaRPr lang="ru-RU" dirty="0">
              <a:latin typeface="Cambria" pitchFamily="18" charset="0"/>
              <a:ea typeface="Cambria" pitchFamily="18" charset="0"/>
            </a:endParaRPr>
          </a:p>
        </p:txBody>
      </p:sp>
      <p:pic>
        <p:nvPicPr>
          <p:cNvPr id="9" name="Содержимое 8" descr="7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90068"/>
            <a:ext cx="8229600" cy="201423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70</Words>
  <PresentationFormat>Экран (16:9)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Целочисленные вычисления на языке Pascal</vt:lpstr>
      <vt:lpstr>Слайд 2</vt:lpstr>
      <vt:lpstr>Слайд 3</vt:lpstr>
      <vt:lpstr>Слайд 4</vt:lpstr>
      <vt:lpstr>Слайд 5</vt:lpstr>
      <vt:lpstr>Слайд 6</vt:lpstr>
      <vt:lpstr>Задания</vt:lpstr>
      <vt:lpstr>Задания</vt:lpstr>
      <vt:lpstr>Задания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Целочисленные вычисления на языке Pascal</dc:title>
  <dc:creator>Пользователь</dc:creator>
  <cp:lastModifiedBy>Пользователь</cp:lastModifiedBy>
  <cp:revision>12</cp:revision>
  <dcterms:created xsi:type="dcterms:W3CDTF">2023-01-10T21:57:54Z</dcterms:created>
  <dcterms:modified xsi:type="dcterms:W3CDTF">2023-01-10T22:10:42Z</dcterms:modified>
</cp:coreProperties>
</file>